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82"/>
  </p:notesMasterIdLst>
  <p:handoutMasterIdLst>
    <p:handoutMasterId r:id="rId83"/>
  </p:handoutMasterIdLst>
  <p:sldIdLst>
    <p:sldId id="268" r:id="rId2"/>
    <p:sldId id="269" r:id="rId3"/>
    <p:sldId id="364" r:id="rId4"/>
    <p:sldId id="377" r:id="rId5"/>
    <p:sldId id="365" r:id="rId6"/>
    <p:sldId id="445" r:id="rId7"/>
    <p:sldId id="389" r:id="rId8"/>
    <p:sldId id="390" r:id="rId9"/>
    <p:sldId id="366" r:id="rId10"/>
    <p:sldId id="443" r:id="rId11"/>
    <p:sldId id="442" r:id="rId12"/>
    <p:sldId id="387" r:id="rId13"/>
    <p:sldId id="388" r:id="rId14"/>
    <p:sldId id="368" r:id="rId15"/>
    <p:sldId id="369" r:id="rId16"/>
    <p:sldId id="391" r:id="rId17"/>
    <p:sldId id="392" r:id="rId18"/>
    <p:sldId id="393" r:id="rId19"/>
    <p:sldId id="370" r:id="rId20"/>
    <p:sldId id="394" r:id="rId21"/>
    <p:sldId id="395" r:id="rId22"/>
    <p:sldId id="385" r:id="rId23"/>
    <p:sldId id="396" r:id="rId24"/>
    <p:sldId id="397" r:id="rId25"/>
    <p:sldId id="386" r:id="rId26"/>
    <p:sldId id="403" r:id="rId27"/>
    <p:sldId id="371" r:id="rId28"/>
    <p:sldId id="372" r:id="rId29"/>
    <p:sldId id="406" r:id="rId30"/>
    <p:sldId id="407" r:id="rId31"/>
    <p:sldId id="408" r:id="rId32"/>
    <p:sldId id="409" r:id="rId33"/>
    <p:sldId id="412" r:id="rId34"/>
    <p:sldId id="410" r:id="rId35"/>
    <p:sldId id="411" r:id="rId36"/>
    <p:sldId id="373" r:id="rId37"/>
    <p:sldId id="378" r:id="rId38"/>
    <p:sldId id="374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375" r:id="rId48"/>
    <p:sldId id="376" r:id="rId49"/>
    <p:sldId id="421" r:id="rId50"/>
    <p:sldId id="422" r:id="rId51"/>
    <p:sldId id="423" r:id="rId52"/>
    <p:sldId id="424" r:id="rId53"/>
    <p:sldId id="379" r:id="rId54"/>
    <p:sldId id="353" r:id="rId55"/>
    <p:sldId id="346" r:id="rId56"/>
    <p:sldId id="426" r:id="rId57"/>
    <p:sldId id="427" r:id="rId58"/>
    <p:sldId id="431" r:id="rId59"/>
    <p:sldId id="432" r:id="rId60"/>
    <p:sldId id="433" r:id="rId61"/>
    <p:sldId id="434" r:id="rId62"/>
    <p:sldId id="352" r:id="rId63"/>
    <p:sldId id="384" r:id="rId64"/>
    <p:sldId id="355" r:id="rId65"/>
    <p:sldId id="435" r:id="rId66"/>
    <p:sldId id="436" r:id="rId67"/>
    <p:sldId id="437" r:id="rId68"/>
    <p:sldId id="438" r:id="rId69"/>
    <p:sldId id="439" r:id="rId70"/>
    <p:sldId id="440" r:id="rId71"/>
    <p:sldId id="380" r:id="rId72"/>
    <p:sldId id="381" r:id="rId73"/>
    <p:sldId id="382" r:id="rId74"/>
    <p:sldId id="383" r:id="rId75"/>
    <p:sldId id="441" r:id="rId76"/>
    <p:sldId id="359" r:id="rId77"/>
    <p:sldId id="360" r:id="rId78"/>
    <p:sldId id="428" r:id="rId79"/>
    <p:sldId id="344" r:id="rId80"/>
    <p:sldId id="28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42DD-3D60-4CB2-B04B-945A148BE5CA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CD5E-AF65-417A-8F37-9C7FC14A0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499E5-5CF3-425B-9764-AB56ED7C0C01}" type="datetimeFigureOut">
              <a:rPr lang="en-US" smtClean="0"/>
              <a:pPr/>
              <a:t>28-Nov-24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B8AD0-F181-4DE5-A29F-B8401C614F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CS&amp;E,Acharya Institute of technology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8B8AD0-F181-4DE5-A29F-B8401C614FB2}" type="slidenum">
              <a:rPr lang="en-IN" smtClean="0"/>
              <a:pPr/>
              <a:t>55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F849F-D942-41A7-94B9-17C1F1C86144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34BBD-D8BD-4901-821B-924DA4D1B2D7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5FE9-2B77-4C5C-B1B7-0FABFCCF2FB3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0EF5-93F0-4A6B-BC81-9AA35CF65F67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87CC-5C07-44DA-B08C-196104A58AA0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DE4A-FE93-48AB-8B95-DB53550F6B6C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65C-54BD-4957-B29B-5FD99560FCF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5686-53A3-4A5C-8E75-0D981BE3324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920B-FE0D-486B-8374-09F25A04E37B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E34D3D7-13F2-4A7D-9DF4-0C4A4A39B7A7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Department of CSE, Acharya Institute of Technology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0A3A3F3-8EDC-49BE-84B5-3735161BD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bin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in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364" y="1496291"/>
            <a:ext cx="11485417" cy="479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05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Academic Project Work [21CSP76] Final Presentation on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“ </a:t>
            </a:r>
            <a:r>
              <a:rPr lang="en-US" sz="2000" b="1" dirty="0" err="1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Callify</a:t>
            </a:r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: Video Conferencing </a:t>
            </a:r>
            <a:r>
              <a:rPr lang="en-US" sz="24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”</a:t>
            </a:r>
            <a:endParaRPr lang="en-US" sz="24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Presented by:</a:t>
            </a: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							                       </a:t>
            </a:r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Anish Kumar (1AY21CS028)						      	            Dr.Ajith Padyana</a:t>
            </a:r>
          </a:p>
          <a:p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Aditya Jyoti Sahu (1AY21CS017)						      Associate Professor &amp; HoD</a:t>
            </a:r>
          </a:p>
          <a:p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Dalavai Hruday (1AY21CS49)						            Department of CSE</a:t>
            </a:r>
          </a:p>
          <a:p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Hanji Ranjan (1AY21CS060)</a:t>
            </a: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" descr="2010_Acharya_Institute_Logo.jpg"/>
          <p:cNvPicPr/>
          <p:nvPr/>
        </p:nvPicPr>
        <p:blipFill>
          <a:blip r:embed="rId3" cstate="print"/>
          <a:srcRect b="11187"/>
          <a:stretch>
            <a:fillRect/>
          </a:stretch>
        </p:blipFill>
        <p:spPr bwMode="auto">
          <a:xfrm>
            <a:off x="5472545" y="1607128"/>
            <a:ext cx="1690255" cy="157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26473" y="285730"/>
            <a:ext cx="1120832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DEPARTMENT OF COMPUTER SCIENCE &amp; ENGINEERING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ACHARYA  INSTITUTE OF TECHNOLOGY</a:t>
            </a:r>
            <a:b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 SOLADEVANAHALLI, BENGALURU-560107</a:t>
            </a:r>
            <a:endParaRPr lang="en-IN" sz="2000" b="1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84873" y="6191250"/>
            <a:ext cx="1288472" cy="476250"/>
          </a:xfrm>
        </p:spPr>
        <p:txBody>
          <a:bodyPr/>
          <a:lstStyle/>
          <a:p>
            <a:pPr algn="ctr"/>
            <a:fld id="{B1689095-0F56-401D-A251-7A6DD14A852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410A0-0878-4426-97E0-94B482EC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256" y="6172200"/>
            <a:ext cx="4682835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9DB0-439B-40BD-947D-53C405F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152E8-E4F5-24FD-262C-490DA1023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A458-E428-2436-8560-911C3A90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7646E-7025-F1DC-2D0C-98F43E0B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CD889-5D09-2A70-F337-7F0EE18E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224E0-B38B-E4F3-74E8-AAE6858D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3" name="Content Placeholder 11">
            <a:extLst>
              <a:ext uri="{FF2B5EF4-FFF2-40B4-BE49-F238E27FC236}">
                <a16:creationId xmlns:a16="http://schemas.microsoft.com/office/drawing/2014/main" id="{576B3BD4-A174-371C-0AA1-3F8DE4770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472773"/>
              </p:ext>
            </p:extLst>
          </p:nvPr>
        </p:nvGraphicFramePr>
        <p:xfrm>
          <a:off x="402630" y="1523255"/>
          <a:ext cx="11386740" cy="4581427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277348">
                  <a:extLst>
                    <a:ext uri="{9D8B030D-6E8A-4147-A177-3AD203B41FA5}">
                      <a16:colId xmlns:a16="http://schemas.microsoft.com/office/drawing/2014/main" val="1454169780"/>
                    </a:ext>
                  </a:extLst>
                </a:gridCol>
                <a:gridCol w="2277348">
                  <a:extLst>
                    <a:ext uri="{9D8B030D-6E8A-4147-A177-3AD203B41FA5}">
                      <a16:colId xmlns:a16="http://schemas.microsoft.com/office/drawing/2014/main" val="3695377604"/>
                    </a:ext>
                  </a:extLst>
                </a:gridCol>
                <a:gridCol w="2277348">
                  <a:extLst>
                    <a:ext uri="{9D8B030D-6E8A-4147-A177-3AD203B41FA5}">
                      <a16:colId xmlns:a16="http://schemas.microsoft.com/office/drawing/2014/main" val="499463875"/>
                    </a:ext>
                  </a:extLst>
                </a:gridCol>
                <a:gridCol w="2277348">
                  <a:extLst>
                    <a:ext uri="{9D8B030D-6E8A-4147-A177-3AD203B41FA5}">
                      <a16:colId xmlns:a16="http://schemas.microsoft.com/office/drawing/2014/main" val="3811657255"/>
                    </a:ext>
                  </a:extLst>
                </a:gridCol>
                <a:gridCol w="2277348">
                  <a:extLst>
                    <a:ext uri="{9D8B030D-6E8A-4147-A177-3AD203B41FA5}">
                      <a16:colId xmlns:a16="http://schemas.microsoft.com/office/drawing/2014/main" val="3692314347"/>
                    </a:ext>
                  </a:extLst>
                </a:gridCol>
              </a:tblGrid>
              <a:tr h="1151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&amp; Publication Details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Authors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Ideas / Algorithms Used in the Paper &amp; 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Shortfalls / Disadvantages &amp; Solution Provided by the Proposed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1147"/>
                  </a:ext>
                </a:extLst>
              </a:tr>
              <a:tr h="171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Scalable Video Conferencing with Next.js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John Doe et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Utilizes SSR and SSG to optimize page load speed and performance for large-scale conferencing.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Addresses slow rendering in conventional apps; proposes Next.js as a faster, scalable alternative.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973365"/>
                  </a:ext>
                </a:extLst>
              </a:tr>
              <a:tr h="171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Simplified Authentication for Video Conferencing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Jane Smith et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Clerk's pre-built components simplify login and security management, making user authentication easier.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Discusses the complexity of custom-built authentication systems and presents Clerk as a solution for developers.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084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03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FB38B-B390-8F1B-D7A6-5C1E2990D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2E5A-6964-2A72-85F0-1697226B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34A38-16D2-15C0-6D4B-AABCCB54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F8090-0661-A7E3-3C17-61E0DAAE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0A553-4489-6FFE-E7FE-8FB3C32A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7F1A06-63EB-5EF8-C33F-CFEA70D9EF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/>
          <a:lstStyle/>
          <a:p>
            <a:pPr algn="just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graphicFrame>
        <p:nvGraphicFramePr>
          <p:cNvPr id="3" name="Content Placeholder 11">
            <a:extLst>
              <a:ext uri="{FF2B5EF4-FFF2-40B4-BE49-F238E27FC236}">
                <a16:creationId xmlns:a16="http://schemas.microsoft.com/office/drawing/2014/main" id="{A0D706DB-9F8D-B689-0E21-EF2C8571A3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562351"/>
              </p:ext>
            </p:extLst>
          </p:nvPr>
        </p:nvGraphicFramePr>
        <p:xfrm>
          <a:off x="363893" y="1371600"/>
          <a:ext cx="11578725" cy="46482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315745">
                  <a:extLst>
                    <a:ext uri="{9D8B030D-6E8A-4147-A177-3AD203B41FA5}">
                      <a16:colId xmlns:a16="http://schemas.microsoft.com/office/drawing/2014/main" val="1454169780"/>
                    </a:ext>
                  </a:extLst>
                </a:gridCol>
                <a:gridCol w="2315745">
                  <a:extLst>
                    <a:ext uri="{9D8B030D-6E8A-4147-A177-3AD203B41FA5}">
                      <a16:colId xmlns:a16="http://schemas.microsoft.com/office/drawing/2014/main" val="3695377604"/>
                    </a:ext>
                  </a:extLst>
                </a:gridCol>
                <a:gridCol w="2315745">
                  <a:extLst>
                    <a:ext uri="{9D8B030D-6E8A-4147-A177-3AD203B41FA5}">
                      <a16:colId xmlns:a16="http://schemas.microsoft.com/office/drawing/2014/main" val="499463875"/>
                    </a:ext>
                  </a:extLst>
                </a:gridCol>
                <a:gridCol w="2315745">
                  <a:extLst>
                    <a:ext uri="{9D8B030D-6E8A-4147-A177-3AD203B41FA5}">
                      <a16:colId xmlns:a16="http://schemas.microsoft.com/office/drawing/2014/main" val="3811657255"/>
                    </a:ext>
                  </a:extLst>
                </a:gridCol>
                <a:gridCol w="2315745">
                  <a:extLst>
                    <a:ext uri="{9D8B030D-6E8A-4147-A177-3AD203B41FA5}">
                      <a16:colId xmlns:a16="http://schemas.microsoft.com/office/drawing/2014/main" val="3692314347"/>
                    </a:ext>
                  </a:extLst>
                </a:gridCol>
              </a:tblGrid>
              <a:tr h="1549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&amp; Publication Details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Authors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Ideas / Algorithms Used in the Paper &amp; 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Shortfalls / Disadvantages &amp; Solution Provided by the Proposed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1147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Communication in Web Applications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Michael Brown et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Implements WebRTC with GetStream API for low-latency video calls and real-time messaging.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Addresses limitations of other real-time messaging platforms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973365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Rapid UI Development with Tailwind CSS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Emily Davis et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Explores Tailwind CSS as a utility-first CSS framework for building responsive UIs faster.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Tailwind may result in bloated stylesheets; however, proper configuration can mitigate this.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12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45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growing need for a reliable and user-friendly video conferencing platform to support remote communication in various fields such as education, business, and healthcare.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include poor video quality , lack of Scalable infrastructure ,and limited security measures in existing platform.</a:t>
            </a:r>
          </a:p>
          <a:p>
            <a:pPr algn="just">
              <a:buNone/>
            </a:pPr>
            <a:endParaRPr lang="en-US"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REQUIREMENT ANALYSIS FOR PROJECT IMPLEMENTATION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7E6C5B2-33F6-6E8D-4983-22AD76D7A5B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22250" y="1788995"/>
            <a:ext cx="653599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and Authorization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Clerk for secure user authentication.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for multiple login methods: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sign-on (Google, Facebook, etc.).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and password.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Biometric authentication (e.g., fingerprint, face recognition).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to ensure appropriate permissions within the platform.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913AB-DCAD-9812-FA80-1E19636E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064" y="1813546"/>
            <a:ext cx="4973203" cy="39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29A64-24C3-34DF-1EBD-E6BC36D4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B9B8C-14F6-81A1-1B05-6A166B33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BF7B-B2CB-9F11-D199-2F55488E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4827D-A3CF-E357-C341-23121DBF56BB}"/>
              </a:ext>
            </a:extLst>
          </p:cNvPr>
          <p:cNvSpPr txBox="1"/>
          <p:nvPr/>
        </p:nvSpPr>
        <p:spPr>
          <a:xfrm>
            <a:off x="357447" y="532015"/>
            <a:ext cx="729026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2.Meeting Management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Meetings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start meetings instantly with configurable camera and microphone settings.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Controls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include recording, emoji reactions, screen sharing, and muting/unmuting.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participant controls: pinning, muting/unmuting, blocking, and video permissions.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layout and participant list views for better interaction.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Meeting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to leave individually or end the meeting for all participants.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A38C8-8625-EF47-8528-F87798E0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143" y="1421475"/>
            <a:ext cx="4046913" cy="39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CC5AB-ADFF-282D-17CE-C432F7AD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9E989-8F7F-0D18-D3F0-D290A834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37B67-FBDA-3060-BB53-8443CDB6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49705-B91D-6AE7-856A-36C28340F52E}"/>
              </a:ext>
            </a:extLst>
          </p:cNvPr>
          <p:cNvSpPr txBox="1"/>
          <p:nvPr/>
        </p:nvSpPr>
        <p:spPr>
          <a:xfrm>
            <a:off x="340823" y="415636"/>
            <a:ext cx="61615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3.Scheduling and Managing Meetings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Future Meetings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meeting details (date, time) to plan ahead.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scheduled meetings via the 'Upcoming Meetings' page.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Meetings List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history of previously held meetings with metadata.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62011-5ABD-2C2A-19C0-CA46DC39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34" y="756459"/>
            <a:ext cx="44958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41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FDF7A-DD6F-7840-3BC5-31B8E7FD4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EFF9E-1976-2D1E-000C-997BF03E5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3BF1F-304B-D259-CE8F-C7A49C3C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3577-CDB9-F4F0-65FD-E202C115F82A}"/>
              </a:ext>
            </a:extLst>
          </p:cNvPr>
          <p:cNvSpPr txBox="1"/>
          <p:nvPr/>
        </p:nvSpPr>
        <p:spPr>
          <a:xfrm>
            <a:off x="507076" y="465513"/>
            <a:ext cx="58105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Meetings Access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users access to recorded meetings for reference or review.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5.Personal Meeting Room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 is assigned a personal meeting room with a unique, shareable link for instant meetings.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6.Join Meetings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users to join meeting hosted by others through secured meeting link.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A664B3-4F95-2B74-0BCE-E002E118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186" y="1230283"/>
            <a:ext cx="4596938" cy="4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NON-FUNCTIONAL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00AC205-34DC-A2E4-788D-9511233FFA65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77813" y="2705180"/>
            <a:ext cx="5915169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 define the quality attributes and performance criteria essential for the success of the project.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requirements ensure reliability, usability, scalability, and security of the platform.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20189-34FB-ADD0-B13C-4FCBFFF1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48" y="1571106"/>
            <a:ext cx="4121727" cy="42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180109"/>
            <a:ext cx="11762509" cy="1237529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06545" y="6191250"/>
            <a:ext cx="1011381" cy="476250"/>
          </a:xfrm>
        </p:spPr>
        <p:txBody>
          <a:bodyPr/>
          <a:lstStyle/>
          <a:p>
            <a:pPr algn="ctr"/>
            <a:fld id="{B2EB4CB8-622E-45BD-896E-6EC0D6A59351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8F06D-E2E1-4AA5-B277-69CBA749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2110" y="6172200"/>
            <a:ext cx="4627417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E0ECF-14A5-47C1-9346-455E2EE0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>
          <a:xfrm>
            <a:off x="263236" y="1447800"/>
            <a:ext cx="11637819" cy="4572000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Objectives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and Performance Analysis</a:t>
            </a:r>
            <a:endParaRPr lang="en-IN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Enhancements and Updates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 Improvements</a:t>
            </a:r>
            <a:endParaRPr lang="en-IN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 and Task Allocation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200000"/>
              </a:lnSpc>
              <a:buClr>
                <a:schemeClr val="tx1"/>
              </a:buClr>
              <a:buNone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63B9-F430-66DD-5894-98ABCC4D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+mn-lt"/>
              </a:rPr>
              <a:t>Non-Functional Requirements for </a:t>
            </a:r>
            <a:r>
              <a:rPr lang="en-IN" b="1" dirty="0" err="1">
                <a:solidFill>
                  <a:schemeClr val="tx1"/>
                </a:solidFill>
                <a:latin typeface="+mn-lt"/>
              </a:rPr>
              <a:t>Callify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8B459-8A42-BC54-0ADD-73966AEF3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E51BD-6745-B2DA-FF12-9FDBCDF5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E80A9-9A1D-61F4-C53E-72A8A088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E7A31AB-998C-DC2A-DD4D-CEE3F6022268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590204" y="1856364"/>
            <a:ext cx="5735781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Performance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platform must handle up to 500 concurrent participants without lag or performance issues.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Scalability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system should scale dynamically to accommodate increasing user demand during peak usage times.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Reliability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Maintain 99.9% uptime, ensuring minimal disruptions to meetings.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E5454-8FE8-2FAA-5B93-274C805C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47" y="1547069"/>
            <a:ext cx="46038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9DF7C-4071-A653-7E38-6C3CD84F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5F60E-6ADC-E680-7A58-3298BC94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CAFF4-312B-F1D4-B162-E628161E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71204-D5D4-2DD5-5FD8-162575E83031}"/>
              </a:ext>
            </a:extLst>
          </p:cNvPr>
          <p:cNvSpPr txBox="1"/>
          <p:nvPr/>
        </p:nvSpPr>
        <p:spPr>
          <a:xfrm>
            <a:off x="349135" y="228600"/>
            <a:ext cx="63176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intuitive interface for users of all technical skill levels.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end-to-end encryption for all communications, preventing unauthorized access.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should work seamlessly across web browsers, operating systems, and devices.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should be modular and well-documented to support easy updates and bug fixes.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3C16F-D534-B6CF-021A-2B79675E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59" y="1014153"/>
            <a:ext cx="3913909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29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7092" y="1447799"/>
            <a:ext cx="7339949" cy="4731327"/>
          </a:xfrm>
        </p:spPr>
        <p:txBody>
          <a:bodyPr/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&amp; Authorization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secure user authentication and authorization with Clerk.</a:t>
            </a:r>
          </a:p>
          <a:p>
            <a:pPr marL="800100" lvl="1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social login (Google, Facebook) and email/password sign-up.</a:t>
            </a:r>
          </a:p>
          <a:p>
            <a:pPr marL="800100" lvl="1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multi-factor authentication (MFA) for enhanced security.</a:t>
            </a:r>
          </a:p>
          <a:p>
            <a:pPr marL="800100" lvl="1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(admin, user) for managing user permissions.</a:t>
            </a:r>
          </a:p>
          <a:p>
            <a:pPr algn="just"/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9F867-88AD-BA86-69C1-F927BAE3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860" y="1605001"/>
            <a:ext cx="3822577" cy="43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26806-E9D8-94BE-CA26-9CA06B39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AE492-3A38-6286-72C8-C1892AF4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3A450-C084-AC38-99D2-E9A4BA02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69E46-EF0B-9980-5D2B-6F35DE23566D}"/>
              </a:ext>
            </a:extLst>
          </p:cNvPr>
          <p:cNvSpPr txBox="1"/>
          <p:nvPr/>
        </p:nvSpPr>
        <p:spPr>
          <a:xfrm>
            <a:off x="585926" y="470517"/>
            <a:ext cx="74128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real-time messaging and video conferencing features using Get Stream's APIs.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in-meeting chat functionality for participants.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real-time notifications for meeting updates, new messages,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WebRTC for high-quality video and audio communication.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ABBB0-CD66-E7BE-0161-4B412825B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619" y="1118586"/>
            <a:ext cx="3629981" cy="385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5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32910-0377-D61F-12B7-9C96A013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5108A-A390-A66B-C291-EE251DAB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A1AB2-42CE-5FDC-77EA-EB7A2562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B9972-F162-C479-3C7C-EEC0C9B4E1FD}"/>
              </a:ext>
            </a:extLst>
          </p:cNvPr>
          <p:cNvSpPr txBox="1"/>
          <p:nvPr/>
        </p:nvSpPr>
        <p:spPr>
          <a:xfrm>
            <a:off x="328475" y="488272"/>
            <a:ext cx="748387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User Interface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responsive, user-friendly front-end using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fast rendering and customizable UI.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both desktop and mobile views, ensuring seamless access across devices.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user interface for fast load times and minimal latency using server-side rendering (SSR) and static site generation (SSG) features of Next.js.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0D43-F173-ABE3-57B3-0F1CED18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51" y="976544"/>
            <a:ext cx="3782749" cy="4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4" y="6191250"/>
            <a:ext cx="1427017" cy="476250"/>
          </a:xfrm>
        </p:spPr>
        <p:txBody>
          <a:bodyPr/>
          <a:lstStyle/>
          <a:p>
            <a:pPr algn="ctr"/>
            <a:fld id="{0704ABC2-B971-4678-BBC1-123DC3B9400C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128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77091" y="1447799"/>
            <a:ext cx="6638059" cy="4731327"/>
          </a:xfrm>
        </p:spPr>
        <p:txBody>
          <a:bodyPr/>
          <a:lstStyle/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Hardware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(Desktops/Laptops)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specifications: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 Intel i3 or equivalent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4 GB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256 GB SSD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users to access the platform and participate in meetings.</a:t>
            </a:r>
          </a:p>
          <a:p>
            <a:pPr algn="just"/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B8DD1-9A21-EDBE-D7C4-9F7CD9F8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2" y="1652660"/>
            <a:ext cx="4236027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E608F-00A4-3B3C-7CE0-6CF8C1DB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50AD4-6314-E4FD-7422-FF29D921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99B5-D432-D7C0-93AD-49A71B25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9BAD8-3B6D-0339-8678-C24BA330850A}"/>
              </a:ext>
            </a:extLst>
          </p:cNvPr>
          <p:cNvSpPr txBox="1"/>
          <p:nvPr/>
        </p:nvSpPr>
        <p:spPr>
          <a:xfrm>
            <a:off x="571500" y="809625"/>
            <a:ext cx="111061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Smartphones/Tablets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mobile support):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Minimum specifications: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CPU: Quad-core or higher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RAM: 4 GB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Storage: 64 GB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users who access the platform through mobile or tablet devices.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2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PROPOSED METHODOLOGY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9" y="1447800"/>
            <a:ext cx="7591476" cy="4703618"/>
          </a:xfrm>
        </p:spPr>
        <p:txBody>
          <a:bodyPr/>
          <a:lstStyle/>
          <a:p>
            <a:pPr algn="just"/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 Overview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Callify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aims to provide a secure, real-time video conferencing platform with robust features like meeting scheduling, real-time communication, screen sharing, and meeting recording. The proposed methodology involves using a combination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ShadCN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Aceternity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deliver a scalable, secure, and interactive platform for seamless communication.</a:t>
            </a:r>
          </a:p>
          <a:p>
            <a:pPr algn="just"/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5E3D4-6A03-EE9D-789C-56757935B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11" y="1874620"/>
            <a:ext cx="2872989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92FC-FAB7-F4CD-76CB-2EF3AE93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Step-by-Step 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31E61-C50F-6842-6FC6-DEC2AD975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21894-1F7D-4787-8A68-BB7FE7AC3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91AB1-8163-D223-F490-93B28E49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F98146B-859E-FA30-998D-347176A459F0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528638" y="2302640"/>
            <a:ext cx="1120927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ensures secure user login via email, social media, and biometrics.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WebRTC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enable video, audio, and chat with low latency.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 fast, scalable, and responsive design.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stores meeting data securely with fast retrieval.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Users can schedule meetings, and reminders are sent via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notifications. </a:t>
            </a:r>
          </a:p>
        </p:txBody>
      </p:sp>
    </p:spTree>
    <p:extLst>
      <p:ext uri="{BB962C8B-B14F-4D97-AF65-F5344CB8AC3E}">
        <p14:creationId xmlns:p14="http://schemas.microsoft.com/office/powerpoint/2010/main" val="405217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CHAPTER-1: 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INTRODUCTORY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BA2D-6687-F94C-07E0-8F25CA47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Implementation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0AEFE-8EF0-24EF-B9EE-16AC2526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8BD44-A320-32F7-AB45-A9162524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E083E-B372-35DD-CC5A-3F456760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5DF32-EC07-FDBD-710F-0DEFCB9793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90525" y="1447800"/>
            <a:ext cx="11191875" cy="4572000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Algorithm (using Clerk API)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enters login details (email/password).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sends authentication request to Clerk API.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 checks credentials and returns an authentication token if valid.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stores the token in a secure session.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now access the platform with necessary access rights.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8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0BDAC-1C77-52CA-C60D-A153B2D2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AF8CC-6778-198C-D8B5-1726F767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1A5F9-D260-B977-CCC4-8BC6D609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0CF14-9B11-0881-2C82-22345ECD872D}"/>
              </a:ext>
            </a:extLst>
          </p:cNvPr>
          <p:cNvSpPr txBox="1"/>
          <p:nvPr/>
        </p:nvSpPr>
        <p:spPr>
          <a:xfrm>
            <a:off x="699247" y="502024"/>
            <a:ext cx="1083235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 (using WebRTC &amp; Get Stream)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joins a meeting and requests to start the video feed.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establishes a peer-to-peer connection using WebRTC.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Video/audio data is continuously transmitted in real-time through WebRTC, ensuring minimal latency.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Scheduling (using Get Stream &amp; Next.js)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inputs meeting details (date, time, attendees).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checks for slot availability in the database.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Meeting is scheduled, and a confirmation is sent to the user.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Reminder notifications are sent via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01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99DE-E3FD-4039-C8D2-767653B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Technical Advantages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52907-2F3C-CB08-2F55-9A8547FC1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1B91F-5C90-8C64-7615-448A16D1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D6692-534C-6D24-01C9-70227DFC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EC382CB-7D2D-9BBD-7BDA-4BB6B907871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448236" y="1994864"/>
            <a:ext cx="1113416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use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the platform to handle large traffic volumes with its SSR and static site generation (SSG).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WebRTC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platform ensures seamless, low-latency video calls and messaging.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Clerk provides robust, scalable, and secure authentication mechanisms, including multi-factor authentication (MFA).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 User Experience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use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UI ensures a fast and responsive design, adapting seamlessly to different screen sizes. </a:t>
            </a:r>
          </a:p>
        </p:txBody>
      </p:sp>
    </p:spTree>
    <p:extLst>
      <p:ext uri="{BB962C8B-B14F-4D97-AF65-F5344CB8AC3E}">
        <p14:creationId xmlns:p14="http://schemas.microsoft.com/office/powerpoint/2010/main" val="355071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6590-CADE-29FB-5562-8B2D578D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E517F-DD24-C475-C084-E1FD56D4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65C-54BD-4957-B29B-5FD99560FCF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B0362-4C23-ED22-B90F-EA8148BA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14837-CBCC-F539-8FE9-85B12AE7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CD99D-5A6E-655F-E1E6-CE4F7552B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299"/>
            <a:ext cx="8905875" cy="43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6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C085-2B01-A00D-8B04-DECEBBCA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D2401-C2D0-B711-AB05-9BBA4D83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56772-FC7A-7E94-BA84-CE62A874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48D99-A683-FB44-33C0-70C87EB0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2E052DA-CD4E-AF1D-BD24-7B09B366827F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412376" y="1887140"/>
            <a:ext cx="1132553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Browser Compatibility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Real-time video and chat functionality (via WebRTC) may face limitations in older browsers or those without proper support.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 Dependency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platform's functionality relies heavily on internet connectivity, and poor network conditions can degrade the user experience.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for Large User Base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While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scale well, there may be challenges when the user base grows substantially without proper load balancing and server optimization. </a:t>
            </a:r>
          </a:p>
        </p:txBody>
      </p:sp>
    </p:spTree>
    <p:extLst>
      <p:ext uri="{BB962C8B-B14F-4D97-AF65-F5344CB8AC3E}">
        <p14:creationId xmlns:p14="http://schemas.microsoft.com/office/powerpoint/2010/main" val="607217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72EC-4377-77B2-64A1-6A34722F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Solutions for Limitations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FE46D-086D-0344-E88E-E91E7E8F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EB508-762D-1528-DAC9-2DD1D415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8CBBD-F482-0AE2-A0DD-8EE8C990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81D9F-513A-F739-C75F-8AAEA3410A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42900" y="1447800"/>
            <a:ext cx="11239500" cy="45720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Compatibility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fallbacks for unsupported browsers and regular updates to ensure compatibility.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Dependency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adaptive video/audio quality based on network bandwidth to optimize performance in low connectivity situations.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for Large User 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Cloud Infrastructure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ensure that the platform can handle spikes in traffic and user growth.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2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CHAPTER-2: 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PROJECT DESIGN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EXPLANATION OF PROJECT MODULES IDENTIFIED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 MODULES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9" y="1447800"/>
            <a:ext cx="8412306" cy="4703618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Module 1: Authentication &amp; User Management</a:t>
            </a:r>
          </a:p>
          <a:p>
            <a:pPr algn="just"/>
            <a:r>
              <a:rPr lang="en-US" b="1" dirty="0"/>
              <a:t>Functional Requirements: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User Authentication</a:t>
            </a:r>
            <a:r>
              <a:rPr lang="en-US" dirty="0"/>
              <a:t>: Secure login through email, social sign-on, and biometric authentication.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Authorization</a:t>
            </a:r>
            <a:r>
              <a:rPr lang="en-US" dirty="0"/>
              <a:t>: User access levels and permissions management.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Profile Management</a:t>
            </a:r>
            <a:r>
              <a:rPr lang="en-US" dirty="0"/>
              <a:t>: Users can update their personal details and manage settings.</a:t>
            </a:r>
          </a:p>
          <a:p>
            <a:pPr algn="just">
              <a:buNone/>
            </a:pP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CC867A-B758-C61A-9974-FDC64BC8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5" y="1457325"/>
            <a:ext cx="30384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87E16-22F1-F4DB-131B-34B2C65C1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6F909-931A-D81D-F40F-3A34B1BC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21C2E-FB58-4444-9CC7-EA1D5F16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A19BB-7CA5-E1DA-1E83-5ADF3E6ED09B}"/>
              </a:ext>
            </a:extLst>
          </p:cNvPr>
          <p:cNvSpPr txBox="1"/>
          <p:nvPr/>
        </p:nvSpPr>
        <p:spPr>
          <a:xfrm>
            <a:off x="533400" y="609600"/>
            <a:ext cx="7096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 API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secure user authentication using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OAuth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social logins and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(JSON Web Tokens) for session management, ensuring encrypted and secure login processes.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Role-based access control (RBAC) ensures the right access level is assigned, crucial for data security.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5ED5F-5C64-B64D-AB5A-75B8215C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75" y="942974"/>
            <a:ext cx="3781425" cy="39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0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INTRODUCTION  TO  THE PROJECT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0943B-12BD-3476-8077-3F6EF740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E30B6-E50A-CE74-B12E-63CE7041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BACD5-9346-8C0C-4CB6-8AC08003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A0CC6-640E-3D5E-9BE4-F1548852344F}"/>
              </a:ext>
            </a:extLst>
          </p:cNvPr>
          <p:cNvSpPr txBox="1"/>
          <p:nvPr/>
        </p:nvSpPr>
        <p:spPr>
          <a:xfrm>
            <a:off x="504825" y="657225"/>
            <a:ext cx="72675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 Real-Time Communication &amp; Meeting Controls</a:t>
            </a:r>
          </a:p>
          <a:p>
            <a:pPr algn="just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Video/Audio Calls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video and audio communication for meetings.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Sharing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Participants can share their screen in meetings.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Controls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Features like muting/unmuting, reactions, and grid layout management for participants.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Ability to record meetings for later review.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4908F-F02B-E4B8-E5B0-267E956F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1049481"/>
            <a:ext cx="3429000" cy="42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5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03644-E288-D8EC-7129-9E4BE190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B7990-D2CC-150B-E2FC-0B24D910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35353-F17A-6AEC-DD9E-7592A95D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64229-AF77-0049-4020-710DFB7312B3}"/>
              </a:ext>
            </a:extLst>
          </p:cNvPr>
          <p:cNvSpPr txBox="1"/>
          <p:nvPr/>
        </p:nvSpPr>
        <p:spPr>
          <a:xfrm>
            <a:off x="592282" y="561109"/>
            <a:ext cx="78451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WebRTC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(Web Real-Time Communication) is used to implement video/audio calls, ensuring minimal latency in communication. This ensures a seamless real-time experience.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Stream API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messaging and notification systems for instant participant updates.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data transmission uses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algorithms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H.264 for video compression) to reduce bandwidth and maintain quality during communication.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End-to-end encryption (AES) ensures privacy for video and voice communication.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0217C-8E82-2C53-3A61-FBDAB726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9" y="1359195"/>
            <a:ext cx="3176155" cy="40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92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7091-DA94-9CED-E67C-D552A169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F48BE-766A-E351-7663-BFA5BEFA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15E8E-8C90-EECA-DCCD-68AFAACC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8F962-3706-FBD2-D2E6-085B886B6251}"/>
              </a:ext>
            </a:extLst>
          </p:cNvPr>
          <p:cNvSpPr txBox="1"/>
          <p:nvPr/>
        </p:nvSpPr>
        <p:spPr>
          <a:xfrm>
            <a:off x="446809" y="477981"/>
            <a:ext cx="662579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3: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Scheduling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Meetings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Users can schedule meetings by entering meeting details (date, time).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Meeting Link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unique meeting link is created for each scheduled meeting.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Link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generated meeting link can be shared with participants.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21E8C-1E1E-D655-3004-FC5FB037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09" y="800100"/>
            <a:ext cx="3997036" cy="3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4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76FE9-222A-F397-0FBF-3326D366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44A4C-151C-2B60-6549-D46FF32A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78829-24B3-4BBA-C13C-78BAEA5A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1027F-B853-74E6-5B92-72BAD6E3E117}"/>
              </a:ext>
            </a:extLst>
          </p:cNvPr>
          <p:cNvSpPr txBox="1"/>
          <p:nvPr/>
        </p:nvSpPr>
        <p:spPr>
          <a:xfrm>
            <a:off x="529936" y="550718"/>
            <a:ext cx="59724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 API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the scheduling functionality and stores meeting details in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 and Get 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uses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find the next available slot for scheduling, ensuring no overlap.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Generation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unique, time-sensitive link is generated for each meeting, ensuring easy access for participants to join the scheduled meeting.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82BF4-B043-C5E2-343E-8ED8F415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768927"/>
            <a:ext cx="5171209" cy="43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4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42D19-BC51-F0CA-44DC-432E5045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E29A7-510C-4CDD-9AC7-C7466E96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5C24-2650-E71F-842B-BD4A7719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D129A-2485-26E4-9AB2-36907D99EA2B}"/>
              </a:ext>
            </a:extLst>
          </p:cNvPr>
          <p:cNvSpPr txBox="1"/>
          <p:nvPr/>
        </p:nvSpPr>
        <p:spPr>
          <a:xfrm>
            <a:off x="394855" y="1028343"/>
            <a:ext cx="63231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 User Interface &amp; Meeting Management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dynamic, responsive design that adapts to various devices.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Layout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Customizable participant view for different screen sizes.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Features for meeting hosts to manage participants (mute/unmute, pin, block).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C9869-9913-E562-C796-074101FD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45" y="779318"/>
            <a:ext cx="4236027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41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9924A-F7FB-9D2D-19F1-04523520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A625A-884A-9A33-5AB4-321FF4A6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EAC3A-12E2-4421-315A-CB377025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F67B4-5586-F129-E0E6-278D1EA7D06B}"/>
              </a:ext>
            </a:extLst>
          </p:cNvPr>
          <p:cNvSpPr txBox="1"/>
          <p:nvPr/>
        </p:nvSpPr>
        <p:spPr>
          <a:xfrm>
            <a:off x="665018" y="529936"/>
            <a:ext cx="583738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used for creating a fast, responsive user interface that adapts across all devices.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grid layout is implemented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Flexbox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optimal display for multiple participants during meetings.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WebSocket connections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instantly reflect changes in the meeting environment, such as muting/unmuting, and screen-sharing permissions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34BEA-B5AD-F8A0-6BA6-2439F65C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73" y="1324841"/>
            <a:ext cx="4516582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4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DE647-5F1E-7911-7B13-C7BF79C9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3CDD5-8AC8-E58D-56C9-8546A5DE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719E1-746F-549D-B8EE-626940CD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343CD-737E-5C41-0D2D-DEE9CCCF8B66}"/>
              </a:ext>
            </a:extLst>
          </p:cNvPr>
          <p:cNvSpPr txBox="1"/>
          <p:nvPr/>
        </p:nvSpPr>
        <p:spPr>
          <a:xfrm>
            <a:off x="322117" y="436418"/>
            <a:ext cx="11527761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5: Data Storage &amp; Security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Meeting 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Secure storage of meeting data, including recordings, participant details, and metadata.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Access to past meeting data is restricted to authorized users only.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Stream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data storage in a distributed database, ensuring that meeting data is stored securely and is easily retrievable.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 sensitive data is encrypted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 encryption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ensure privacy and integrity.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passwords for secure authentication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indexing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B-trees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fast and efficient data retrieval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01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UML DIAGRAMS</a:t>
            </a:r>
            <a:endParaRPr lang="en-US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274638"/>
            <a:ext cx="11817927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UML DIAGRAMS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09564" y="6191250"/>
            <a:ext cx="1136072" cy="476250"/>
          </a:xfrm>
        </p:spPr>
        <p:txBody>
          <a:bodyPr/>
          <a:lstStyle/>
          <a:p>
            <a:pPr algn="ctr"/>
            <a:fld id="{21AF80D8-4AC4-4C2B-96F4-78E0E914A3D3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274" y="6172200"/>
            <a:ext cx="4876799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07819" y="1447800"/>
            <a:ext cx="7263245" cy="4703618"/>
          </a:xfrm>
        </p:spPr>
        <p:txBody>
          <a:bodyPr>
            <a:normAutofit/>
          </a:bodyPr>
          <a:lstStyle/>
          <a:p>
            <a:pPr marL="442913" lvl="0" indent="0" algn="just">
              <a:buNone/>
            </a:pPr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UML DIAGRAM 1:</a:t>
            </a:r>
          </a:p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depict the high-level functionalities of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Callify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and the interaction between users (actors) and the system.</a:t>
            </a:r>
          </a:p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Creates, manages, and ends meetings.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Joins meetings and interacts within them.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Handles authentication, scheduling, and real-time functionality.</a:t>
            </a:r>
          </a:p>
          <a:p>
            <a:pPr marL="900113" lvl="0" indent="-457200" algn="just"/>
            <a:endParaRPr lang="en-US" sz="20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2DD8C8-4418-54FD-D685-61F6AEB01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91" y="1388918"/>
            <a:ext cx="4201390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5333E-A17A-17FC-6D22-4E2785344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5C207-8536-3123-4E11-B80A4C3A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896E3-A6F1-224D-A583-75234140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B4A4B-0EF7-D536-4064-8985F78CA720}"/>
              </a:ext>
            </a:extLst>
          </p:cNvPr>
          <p:cNvSpPr txBox="1"/>
          <p:nvPr/>
        </p:nvSpPr>
        <p:spPr>
          <a:xfrm>
            <a:off x="467590" y="488373"/>
            <a:ext cx="11298311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Meeting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Meeting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Meeting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Recordings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Participants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future meetings by providing details (date, time).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meetings and control features like screen sharing, muting, and recording.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meetings for all attendees.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meetings via a link or their personal room.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 with features like emoji reactions, muting/unmuting, and viewing shared screens.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ensures authentication (via Clerk), maintains secure data transfer, and supports real-time updates using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 TO PROJECT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6220691" cy="457200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develop an efficient, user-friendly video conferencing platform for seamless communication.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focuses on addressing the need for reliable virtual connectivity in education, business, and social interactions.</a:t>
            </a:r>
            <a:endParaRPr lang="en-US" sz="20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6C97B1-82AF-04C2-F5E1-9F4A8992F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56" y="1725806"/>
            <a:ext cx="2872989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25320-9958-000B-68D4-5EDE95C8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D783F-42B3-DBA4-3744-B09A7941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449CA-F44A-1E6A-5FE7-DE07958D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6FE04-D4D0-7C57-A418-DC05B75F615B}"/>
              </a:ext>
            </a:extLst>
          </p:cNvPr>
          <p:cNvSpPr txBox="1"/>
          <p:nvPr/>
        </p:nvSpPr>
        <p:spPr>
          <a:xfrm>
            <a:off x="311727" y="488373"/>
            <a:ext cx="696190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 2:</a:t>
            </a: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illustrate the step-by-step flow of actions when a user joins a meeting via a shared link.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Steps: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clicks the shared meeting link.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validates the link and checks user authentication via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authenticated: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meeting details from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connection via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interaction.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enters the meeting: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Receives participant list and controls (mute, pin, etc.).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Interacts with host and other participants.</a:t>
            </a:r>
          </a:p>
          <a:p>
            <a:pPr algn="just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FBA38-02B5-C40C-E536-1CA15090C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64" y="1859973"/>
            <a:ext cx="4409209" cy="386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5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771C5-E3FD-8D0D-C0A4-43677821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2594C-2196-0C95-1A23-87A1F9E5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97F6F-13AB-DAEC-BEA7-D8090EF7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7F20E-CE29-8628-DEB6-D5A943AD7560}"/>
              </a:ext>
            </a:extLst>
          </p:cNvPr>
          <p:cNvSpPr txBox="1"/>
          <p:nvPr/>
        </p:nvSpPr>
        <p:spPr>
          <a:xfrm>
            <a:off x="488372" y="581891"/>
            <a:ext cx="110432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process of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joining a meeting on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Callify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platform. The interactions among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Service (Clerk)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Service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captured step-by-step.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clicks on a meeting link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starts with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clicking a link to join a meeting.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receives the request.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validates the meeting link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checks if the meeting link is valid and active.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link is invalid, an error message is sent to the Participant, and the sequence ends here.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authenticates the 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sends the user’s credentials or session token to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Service (Clerk)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Service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verifies the user’s identity and returns a response.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authentication fails, an error message is sent, ending the sequence.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53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94399-E511-1F5C-58E0-322C02C1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D49D5-B9F2-46B9-CA83-87D4BDB8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1E33-81F9-1921-8763-DC1C01AF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544F7-AACE-A877-F28B-4F346E463456}"/>
              </a:ext>
            </a:extLst>
          </p:cNvPr>
          <p:cNvSpPr txBox="1"/>
          <p:nvPr/>
        </p:nvSpPr>
        <p:spPr>
          <a:xfrm>
            <a:off x="415636" y="509155"/>
            <a:ext cx="1153687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.System fetches meeting details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authenticated,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retrieves meeting details (host info, participant list, settings) from its database.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5.System establishes a real-time connection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connects to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Service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enable live interactions.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like participant updates, chat, and reactions are made available in real time.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6.Participant joins the meeting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joins the meeting.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receive the participant list, meeting controls (mute, share screen, etc.), and real-time updates.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78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CHAPTER-3: 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PROJECT IMPLEMENTATION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DETAILS OF PROJECT MODULES IMPLEMENTED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31781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OF PROJECT MODULES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34256" y="6191250"/>
            <a:ext cx="997526" cy="476250"/>
          </a:xfrm>
        </p:spPr>
        <p:txBody>
          <a:bodyPr/>
          <a:lstStyle/>
          <a:p>
            <a:pPr algn="ctr"/>
            <a:fld id="{D65D6B88-AD9D-4064-8BD5-DCF524019388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673" y="6172200"/>
            <a:ext cx="4558145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11831782" cy="4572000"/>
          </a:xfrm>
        </p:spPr>
        <p:txBody>
          <a:bodyPr>
            <a:normAutofit fontScale="85000" lnSpcReduction="20000"/>
          </a:bodyPr>
          <a:lstStyle/>
          <a:p>
            <a:pPr marL="360362" lv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Module-1: Authentication and Authorization</a:t>
            </a:r>
          </a:p>
          <a:p>
            <a:pPr marL="360362" lv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a secure login system for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different authentication methods (social sign-on, email/password, biometric).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role-based access control for meetings and resources.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Achieved by Module-1:</a:t>
            </a:r>
          </a:p>
          <a:p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log in securely using social accounts or traditional methods.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Biometric authentication ensures additional security for supported devices.</a:t>
            </a: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are granted appropriate permissions based on roles (Host, Participant, Admin).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users are restricted from accessing meetings or resources.</a:t>
            </a:r>
          </a:p>
          <a:p>
            <a:pPr marL="360362" lvl="0" indent="0"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lvl="0" indent="-360363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lvl="0" indent="-360363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3FAF7-243E-F55A-1CE1-9843230E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A91F7-E253-DAF0-0DF5-939EE658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76C68-C733-8A1B-25F9-9CCB451F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DC232125-5C09-AE7C-EC13-50D9B70BC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1" y="72851"/>
            <a:ext cx="11889555" cy="824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 handles login methods like email, password, or social accounts.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Post-login, user sessions are securely managed using Clerk's API.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Module-2: Meeting Management</a:t>
            </a: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Module-2: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allow users to create, schedule, and join meetings seamlessly.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hosts with tools for managing participants and meeting controls.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recording and sharing of meeting 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Achieved by Module-2: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can create and schedule meetings by setting date, time, and participants.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Scheduled meetings are stored and displayed in the "Upcoming Meetings" section.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Meeting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can control participants (mute, pin, block).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can interact with features like screen sharing and emoji reactions.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41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C1FCE-0A75-8771-ACF8-D5D1891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0D42A-667B-ED33-2331-20103368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92C71-57F6-4DD6-97A6-F00F2747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6251C-2DF3-1BA6-AB41-8A4B8813E8F5}"/>
              </a:ext>
            </a:extLst>
          </p:cNvPr>
          <p:cNvSpPr txBox="1"/>
          <p:nvPr/>
        </p:nvSpPr>
        <p:spPr>
          <a:xfrm>
            <a:off x="301336" y="426028"/>
            <a:ext cx="1158586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MODULE-3: Schedule Meeting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users to schedule meetings for a future date and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allow the host to customize the meeting settings, such as adding participants, enabling video/audio, and sharing the meeting link.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and display scheduled meetings in the "Upcoming Meetings" section for easy access.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Functional Requirements Achieved by PROJECT MODULE-3: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Requirement-1: Meeting Scheduling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select the date and time for a meeting.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add meeting details such as agenda, participants, and meeting type (e.g., video/audio).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Requirement-2: Meeting Link Generation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scheduled, the system generates a unique meeting link that can be shared with the participants.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access their scheduled meetings via the link or by visiting the "Upcoming Meetings" page.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20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53A0E-D218-2B7C-5100-25BC7BFF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E2B9B-902A-D024-62F3-8AD65225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455A4-6AF0-EB88-3DAD-B7BA099E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57A6F-44AE-C9E3-0DE5-5C150384B1E5}"/>
              </a:ext>
            </a:extLst>
          </p:cNvPr>
          <p:cNvSpPr txBox="1"/>
          <p:nvPr/>
        </p:nvSpPr>
        <p:spPr>
          <a:xfrm>
            <a:off x="195072" y="436418"/>
            <a:ext cx="1169212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allows the user to submit the meeting details (date, time, participants) to the backend, which stores the information in the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backend then returns a success message along with the unique meeting link.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033D6-AB34-9713-FDC7-ADB68E2690B2}"/>
              </a:ext>
            </a:extLst>
          </p:cNvPr>
          <p:cNvSpPr txBox="1"/>
          <p:nvPr/>
        </p:nvSpPr>
        <p:spPr>
          <a:xfrm>
            <a:off x="304800" y="2067791"/>
            <a:ext cx="11226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MODULE-4: User Interface and Meeting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MODULE-4: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user-friendly and responsive interface for managing meetings.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hosts to manage participants (muting, pinning, blocking) and control meeting features (screen sharing, reactions).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that users can interact with meeting controls effectively.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7861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DA5F3-171E-651E-04D3-13AB7248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77DBF-7559-9EBE-0F62-2E09AE52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B2B34-3413-ED98-4161-1DA0F7CF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3C07E-D60B-D97F-1C40-76AB12B04287}"/>
              </a:ext>
            </a:extLst>
          </p:cNvPr>
          <p:cNvSpPr txBox="1"/>
          <p:nvPr/>
        </p:nvSpPr>
        <p:spPr>
          <a:xfrm>
            <a:off x="446809" y="353292"/>
            <a:ext cx="1125335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Functional Requirements Achieved by PROJECT MODULE-4: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Requirement-1: Real-Time Meeting Management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can control participant audio, video, screen sharing, and more in real-time.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can join, leave, and interact during the meeting.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Requirement-2: User Interface Customization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interface is designed to adapt to various devices, ensuring a responsive and easy-to-use experience.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can view the meeting grid layout and easily manage their video/audio settings.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7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FD476-3C0B-C6AE-2348-A482D075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A5703-3814-A9ED-9714-1CACB20B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D777-9DA0-CCE9-0C72-5588616A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1B186-D021-3638-2814-BD31B41C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9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305EC-9A17-994B-C339-5F4D7247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E5D1D-1799-07BE-9080-8FB49788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FE621-F959-0D87-9435-F42F2EB4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22E5B73-B530-B91B-2C24-139C9C2BE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27" y="125099"/>
            <a:ext cx="11430000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code allows the host or participant to toggle the mute status of other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getParticipant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retrieves the participant's current state, and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updateParticipantState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updates the state of the participant.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MODULE-5: Data Security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PROJECT MODULE-5: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that all user data (authentication credentials, meeting information, chat messages) is securely stored and transmitted.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protect user privacy by implementing secure communication protocols and encryption methods.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prevent unauthorized access through role-based access control and secure real-time communications.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732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4C42E-2554-B22F-CD90-B1AC5B93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A137D-3327-0AE5-44EE-632FA363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D658-6E29-EFFA-D77C-7FE0F3A1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13B57-F33B-A3F0-6750-0273496C3C30}"/>
              </a:ext>
            </a:extLst>
          </p:cNvPr>
          <p:cNvSpPr txBox="1"/>
          <p:nvPr/>
        </p:nvSpPr>
        <p:spPr>
          <a:xfrm>
            <a:off x="353291" y="353291"/>
            <a:ext cx="105363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Functional Requirements Achieved by PROJECT MODULE-5:</a:t>
            </a:r>
          </a:p>
          <a:p>
            <a:pPr algn="just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Requirement-1: Secure Data Transmission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communication, including video and audio, is encrypted using SSL/TLS protocols to prevent interception.</a:t>
            </a:r>
          </a:p>
          <a:p>
            <a:pPr algn="just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Requirement-2: Role-Based Access Control (RBAC)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levels of access are provided based on user roles (Admin, Host, Participant), ensuring that sensitive information and actions are restricted.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27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CHAPER-4: 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PROJECT DEMONSTRATION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DETAILS OF PROJECT DEMONSTRATION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274638"/>
            <a:ext cx="11790219" cy="11430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OF PROJECT DEMONSTRATION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29455" y="6191250"/>
            <a:ext cx="1371599" cy="476250"/>
          </a:xfrm>
        </p:spPr>
        <p:txBody>
          <a:bodyPr/>
          <a:lstStyle/>
          <a:p>
            <a:pPr algn="ctr"/>
            <a:fld id="{74695A20-3B40-4311-99A6-A16F459D3C37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3" y="6172200"/>
            <a:ext cx="466898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991A19-C35C-C745-3BDD-BD91B350927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95" y="1447800"/>
            <a:ext cx="8435623" cy="4745038"/>
          </a:xfr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C4BCF-2792-885E-898D-A0CABC94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AF6E5-4708-F0D3-1856-FB09B727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65DA8-C9EF-7F89-006B-DE4F3B9C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C1B18-52A1-5FF5-69CD-293B31EA251D}"/>
              </a:ext>
            </a:extLst>
          </p:cNvPr>
          <p:cNvSpPr txBox="1"/>
          <p:nvPr/>
        </p:nvSpPr>
        <p:spPr>
          <a:xfrm>
            <a:off x="301336" y="571500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the home page of the platform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980C9-0C13-E879-25B7-D611BC8F6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1825982"/>
            <a:ext cx="10833146" cy="39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0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7A08F-1D71-D91E-1882-B33D7A5D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E520D-A5FB-1006-D385-EB392337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99891-807D-CC1D-9D4B-BD5E9375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AF909-896C-A901-BE63-FFE67957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0" y="1175904"/>
            <a:ext cx="10646109" cy="4506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D4183-1A48-E676-CB9F-C9BC5001FB5D}"/>
              </a:ext>
            </a:extLst>
          </p:cNvPr>
          <p:cNvSpPr txBox="1"/>
          <p:nvPr/>
        </p:nvSpPr>
        <p:spPr>
          <a:xfrm>
            <a:off x="804671" y="581891"/>
            <a:ext cx="759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UPCOMINGS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part of website will show the upcoming meetings.</a:t>
            </a:r>
          </a:p>
        </p:txBody>
      </p:sp>
    </p:spTree>
    <p:extLst>
      <p:ext uri="{BB962C8B-B14F-4D97-AF65-F5344CB8AC3E}">
        <p14:creationId xmlns:p14="http://schemas.microsoft.com/office/powerpoint/2010/main" val="3918738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A18B0-2454-704A-D550-0A1A9B2A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89AA8-5C93-4398-135C-5C7A4CEB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B659D-E6FD-EC69-2A58-7CCDE216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6645B-CCB5-F692-58DB-734F2FBC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381990"/>
            <a:ext cx="10871200" cy="4815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7BDAD-98AD-E06B-3F9B-885839773D35}"/>
              </a:ext>
            </a:extLst>
          </p:cNvPr>
          <p:cNvSpPr txBox="1"/>
          <p:nvPr/>
        </p:nvSpPr>
        <p:spPr>
          <a:xfrm>
            <a:off x="529936" y="561109"/>
            <a:ext cx="1028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part of website will show the previous meeting which already has been completed.</a:t>
            </a:r>
          </a:p>
        </p:txBody>
      </p:sp>
    </p:spTree>
    <p:extLst>
      <p:ext uri="{BB962C8B-B14F-4D97-AF65-F5344CB8AC3E}">
        <p14:creationId xmlns:p14="http://schemas.microsoft.com/office/powerpoint/2010/main" val="39536070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A4BA3-2814-6D09-99E1-70987CB6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2656A-38BD-D572-62BD-DE741581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FA18C-6027-D3EA-B2DE-1D63C3D2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B723B-BDFD-54B0-CB90-FF2A764DC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1433946"/>
            <a:ext cx="10355164" cy="4478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116C3-81BD-C9DD-58CE-A58F2B749EDB}"/>
              </a:ext>
            </a:extLst>
          </p:cNvPr>
          <p:cNvSpPr txBox="1"/>
          <p:nvPr/>
        </p:nvSpPr>
        <p:spPr>
          <a:xfrm>
            <a:off x="675409" y="651802"/>
            <a:ext cx="949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RECORDINGS: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Recordings of the video call will be shown in this.</a:t>
            </a:r>
          </a:p>
        </p:txBody>
      </p:sp>
    </p:spTree>
    <p:extLst>
      <p:ext uri="{BB962C8B-B14F-4D97-AF65-F5344CB8AC3E}">
        <p14:creationId xmlns:p14="http://schemas.microsoft.com/office/powerpoint/2010/main" val="1618395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949A3-0100-8151-85E5-536D13D79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496B4-629B-541E-2A24-02407CC4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E68A4-0401-28D0-9C98-5385DA2D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954F3-8578-24F3-8A03-C7832A9D6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1239058"/>
            <a:ext cx="10861964" cy="493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90EE4-822E-7F33-AFCE-27B6C8B2B35B}"/>
              </a:ext>
            </a:extLst>
          </p:cNvPr>
          <p:cNvSpPr txBox="1"/>
          <p:nvPr/>
        </p:nvSpPr>
        <p:spPr>
          <a:xfrm>
            <a:off x="499872" y="623455"/>
            <a:ext cx="3252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ROOM:</a:t>
            </a:r>
          </a:p>
        </p:txBody>
      </p:sp>
    </p:spTree>
    <p:extLst>
      <p:ext uri="{BB962C8B-B14F-4D97-AF65-F5344CB8AC3E}">
        <p14:creationId xmlns:p14="http://schemas.microsoft.com/office/powerpoint/2010/main" val="337061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A909-ABE6-949D-0DED-20341097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OBECTIVES OF THE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17AF-D43A-9D14-2F0E-3A7C094AA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FF870-C6EB-6873-CF9F-E9635392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5254F-7811-3375-ADD2-E4088D0C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AA9BC-70DF-0803-5E31-DD28F04FC1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23876" y="1447800"/>
            <a:ext cx="6525316" cy="457200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scalable and secure platform for virtual meetings.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an intuitive user interface for hosting and joining meetings effortlessly.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advanced features like screen sharing, breakout rooms, and real-time collaboration tools.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79AF3-0CF1-B792-7943-9E7D2877F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92" y="1662543"/>
            <a:ext cx="4121727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183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20A9F-6D2B-8738-10A3-71E61858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8FBC5-03E1-EA15-D68F-339C79D4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1B8CC-331E-6F59-56E5-49BE204B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54000-76E6-034B-3EDF-544C49585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3" y="1236517"/>
            <a:ext cx="10484427" cy="4945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FF7D1-CFAE-6A85-916E-8EB1074C91F2}"/>
              </a:ext>
            </a:extLst>
          </p:cNvPr>
          <p:cNvSpPr txBox="1"/>
          <p:nvPr/>
        </p:nvSpPr>
        <p:spPr>
          <a:xfrm>
            <a:off x="804672" y="675409"/>
            <a:ext cx="391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</p:txBody>
      </p:sp>
    </p:spTree>
    <p:extLst>
      <p:ext uri="{BB962C8B-B14F-4D97-AF65-F5344CB8AC3E}">
        <p14:creationId xmlns:p14="http://schemas.microsoft.com/office/powerpoint/2010/main" val="15747421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CHAPTER-5: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TESTING SECTION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DETAILS OF TESTING &amp; TESTING RESULTS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OF 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1:User login and authentication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7443E-40F2-8282-AD7D-E0664203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30" y="1817182"/>
            <a:ext cx="4900085" cy="3993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345E51-9122-E6C5-8250-35BE413C1A1E}"/>
              </a:ext>
            </a:extLst>
          </p:cNvPr>
          <p:cNvSpPr txBox="1"/>
          <p:nvPr/>
        </p:nvSpPr>
        <p:spPr>
          <a:xfrm>
            <a:off x="685800" y="2244436"/>
            <a:ext cx="5327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user authentication it will ask the email address or there are some other option as well to login to this platform ,person can also use its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 to sign in into the platform.</a:t>
            </a: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45636" cy="1143000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OF TESTING &amp; TESTING RESULTS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40290" y="6191250"/>
            <a:ext cx="1094509" cy="476250"/>
          </a:xfrm>
        </p:spPr>
        <p:txBody>
          <a:bodyPr/>
          <a:lstStyle/>
          <a:p>
            <a:pPr algn="ctr"/>
            <a:fld id="{649EF12A-DEDD-4364-9F35-6812D5FDFC7D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692" y="6172200"/>
            <a:ext cx="4765964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49383" y="1447800"/>
            <a:ext cx="1170709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2: Schedule a meet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8DBD4-A1DE-9B02-CC1A-6D307FFA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2026226"/>
            <a:ext cx="10199301" cy="41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DF073-B20D-4E14-6246-4ACD64DA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CF1A89-733A-4D8B-5DC3-0144E609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7A5A9-FCCE-B3E9-78A7-921BF8C6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8C6B1-142F-1200-8EBC-6E190120A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89809"/>
            <a:ext cx="9923318" cy="443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A602F-880A-DB8E-36E3-F8BAF4FBD9D9}"/>
              </a:ext>
            </a:extLst>
          </p:cNvPr>
          <p:cNvSpPr txBox="1"/>
          <p:nvPr/>
        </p:nvSpPr>
        <p:spPr>
          <a:xfrm>
            <a:off x="491837" y="519545"/>
            <a:ext cx="11208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the meeting link is successfully created and we can copy the link and share among the people and can join the meeting.</a:t>
            </a:r>
          </a:p>
        </p:txBody>
      </p:sp>
    </p:spTree>
    <p:extLst>
      <p:ext uri="{BB962C8B-B14F-4D97-AF65-F5344CB8AC3E}">
        <p14:creationId xmlns:p14="http://schemas.microsoft.com/office/powerpoint/2010/main" val="1142413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CHAPTER-6:</a:t>
            </a:r>
            <a:b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CONCLUSION &amp; FUTURE SCOPE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74638"/>
            <a:ext cx="11817927" cy="778307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CONCLUSION &amp; FUTURE SCOPE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0" y="6191250"/>
            <a:ext cx="1219199" cy="476250"/>
          </a:xfrm>
        </p:spPr>
        <p:txBody>
          <a:bodyPr/>
          <a:lstStyle/>
          <a:p>
            <a:pPr algn="ctr"/>
            <a:fld id="{E14FB48A-DC87-4E05-91E3-999A48877A85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B28B-8D5F-4EEE-9DED-01678B32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419" y="6172200"/>
            <a:ext cx="4793672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A838-F8DD-477F-8DE9-74E668B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80109" y="1447800"/>
            <a:ext cx="11831782" cy="4572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implemented project modules in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Callify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effectively addressed the challenges of modern video conferencing platforms by providing: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Authentication and Authorization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project ensures robust and flexible user login options, including social sign-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email/password, and biometric methods, enhancing both security and user convenience.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Meeting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GetStream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platform delivers seamless real-time functionality, such as participant controls, screen sharing, and interactive reactions, ensuring a smooth and dynamic user experience.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Responsiveness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is optimized for performance and adapts efficiently to various devices and screen sizes.</a:t>
            </a: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2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1A951-A8CB-0F16-CA58-556E1902A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485F8-AE1D-416B-B087-2D1D34BFF988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ACC7E-8A0A-5F0E-F5F8-3F1D4DAC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A50DD-7D0E-AF11-8AE0-AC8A2A7D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38B9E-D34D-556A-5ADE-8E866405C27F}"/>
              </a:ext>
            </a:extLst>
          </p:cNvPr>
          <p:cNvSpPr txBox="1"/>
          <p:nvPr/>
        </p:nvSpPr>
        <p:spPr>
          <a:xfrm>
            <a:off x="561109" y="457200"/>
            <a:ext cx="1110788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project modules have laid a solid foundation, there are areas for enhancement and future work, including: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Analytics and Reporting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detailed meeting analytics, such as participant engagement metrics and session insights, to empower hosts with actionable data.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AI-driven features like automatic meeting transcription, real-time language translation, and noise cancellation to improve accessibility and usability.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 Measures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advanced security features such as end-to-end encryption for all communications, customizable access policies, and audit trails to cater to enterprise-level needs.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Tools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seamless integration with popular productivity tools like Google Calendar, Slack, and Microsoft Teams to improve workflow compatibility.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3920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95982-9875-45BA-B3F2-02217112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9454" y="6191249"/>
            <a:ext cx="1454727" cy="486641"/>
          </a:xfrm>
        </p:spPr>
        <p:txBody>
          <a:bodyPr/>
          <a:lstStyle/>
          <a:p>
            <a:pPr algn="ctr"/>
            <a:fld id="{8FC3AE98-8AF6-4B6B-B260-65429195B669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3E08B-466D-43CD-B372-6849C5A44F11}"/>
              </a:ext>
            </a:extLst>
          </p:cNvPr>
          <p:cNvSpPr/>
          <p:nvPr/>
        </p:nvSpPr>
        <p:spPr>
          <a:xfrm>
            <a:off x="221674" y="1510143"/>
            <a:ext cx="119703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[1]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Sharma, P., and Singh, R. Enhancing User Experience in Video Conferencing Using Real-Time AI Features.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Communication Technology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24, 8 (2022), 451-467.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[2]Johnson, M., Lee, K., and Zhang, T. Performance Analysis of WebRTC-based Video Conferencing Systems under Varying Network Conditions.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Networks and Applications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19, 3 (2020), 223-238.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[3]Patel, A., Kumar, S., and Gupta, R. Security and Privacy Challenges in Modern Video Conferencing Platforms.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Journal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15, 7 (2021), 356-372.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[4]Chen, L., Brown, T., and Wilson, J. Adaptive Video Streaming Algorithms for High-Quality Video Conferencing.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Multimedia Systems Journal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31, 2 (2019), 129-145.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0BB82-6C52-4FF7-9ECC-8FDBC011B958}"/>
              </a:ext>
            </a:extLst>
          </p:cNvPr>
          <p:cNvSpPr txBox="1">
            <a:spLocks/>
          </p:cNvSpPr>
          <p:nvPr/>
        </p:nvSpPr>
        <p:spPr>
          <a:xfrm>
            <a:off x="193963" y="274638"/>
            <a:ext cx="11817927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C9813-6F4D-4DE8-B169-8D3DEC55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837" y="6172200"/>
            <a:ext cx="4724400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020C-5A15-4D11-958C-E3E4071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ED24-B993-CE1C-D6A7-3B063F0D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JUSTIFICATION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F5F6A-733B-3CD0-D75B-B7649F8D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18043-1F1D-4DEC-A779-53CDDC30EEAA}" type="datetime5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6AF5F-19AC-7CFD-72FB-FB2D601F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CSE, Acharya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8CFFD-7C0B-5982-A271-A1B10AB5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135EA-8CBF-822B-DE54-CE26D40E72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9100" y="1447800"/>
            <a:ext cx="6613467" cy="4572000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Importance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Bridges communication gaps across diverse regions, supporting remote work, learning, and community building.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Importance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Incorporates robust technologies to ensure low-latency and high-quality video streaming.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Importance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Reduces travel costs for individuals and organizations, promoting cost-effective communication.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BE24C-7CEA-D295-1E78-3CC9A2749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85" y="1539240"/>
            <a:ext cx="446254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6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29491" y="540327"/>
            <a:ext cx="11471564" cy="547947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IN" sz="96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IN" sz="96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THANK 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DBEAC-E830-4F46-9810-2ED10E42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6436" y="6191250"/>
            <a:ext cx="1330036" cy="476250"/>
          </a:xfrm>
        </p:spPr>
        <p:txBody>
          <a:bodyPr/>
          <a:lstStyle/>
          <a:p>
            <a:pPr algn="ctr"/>
            <a:fld id="{E73040D4-6661-4EE2-B480-5AC27F84D186}" type="datetime5">
              <a:rPr lang="en-US" b="1" smtClean="0">
                <a:latin typeface="Cambria" pitchFamily="18" charset="0"/>
                <a:ea typeface="Cambria" pitchFamily="18" charset="0"/>
              </a:rPr>
              <a:pPr algn="ctr"/>
              <a:t>28-Nov-24</a:t>
            </a:fld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00914-9D9E-48B1-B763-346ABCEB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564" y="6172200"/>
            <a:ext cx="4696691" cy="457200"/>
          </a:xfrm>
        </p:spPr>
        <p:txBody>
          <a:bodyPr/>
          <a:lstStyle/>
          <a:p>
            <a:pPr algn="ctr"/>
            <a:r>
              <a:rPr lang="en-US" b="1" dirty="0">
                <a:latin typeface="Cambria" pitchFamily="18" charset="0"/>
                <a:ea typeface="Cambria" pitchFamily="18" charset="0"/>
              </a:rPr>
              <a:t>Department of CS&amp;E, </a:t>
            </a:r>
            <a:r>
              <a:rPr lang="en-US" b="1" dirty="0" err="1">
                <a:latin typeface="Cambria" pitchFamily="18" charset="0"/>
                <a:ea typeface="Cambria" pitchFamily="18" charset="0"/>
              </a:rPr>
              <a:t>Acharya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Institute of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56B1-55E7-48B9-9E06-B8A044BA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3F3-8EDC-49BE-84B5-3735161BD4D6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593E-6CCC-4D4E-9A21-BBCB3BA5A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LITERATURE SURVEY</a:t>
            </a:r>
            <a:endParaRPr lang="en-US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86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36304</TotalTime>
  <Words>4949</Words>
  <Application>Microsoft Office PowerPoint</Application>
  <PresentationFormat>Widescreen</PresentationFormat>
  <Paragraphs>736</Paragraphs>
  <Slides>80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Cambria</vt:lpstr>
      <vt:lpstr>Franklin Gothic Book</vt:lpstr>
      <vt:lpstr>Perpetua</vt:lpstr>
      <vt:lpstr>Times New Roman</vt:lpstr>
      <vt:lpstr>Wingdings</vt:lpstr>
      <vt:lpstr>Wingdings 2</vt:lpstr>
      <vt:lpstr>Equity</vt:lpstr>
      <vt:lpstr>PowerPoint Presentation</vt:lpstr>
      <vt:lpstr>AGENDA</vt:lpstr>
      <vt:lpstr>CHAPTER-1:  INTRODUCTORY SECTION</vt:lpstr>
      <vt:lpstr>INTRODUCTION  TO  THE PROJECT</vt:lpstr>
      <vt:lpstr>INTRODUCTION TO PROJECT</vt:lpstr>
      <vt:lpstr>PowerPoint Presentation</vt:lpstr>
      <vt:lpstr>OBECTIVES OF THE PROJECT</vt:lpstr>
      <vt:lpstr>JUSTIFICATION</vt:lpstr>
      <vt:lpstr>LITERATURE SURVEY</vt:lpstr>
      <vt:lpstr>LITERATURE SURVEY</vt:lpstr>
      <vt:lpstr>LITERATURE SURVEY</vt:lpstr>
      <vt:lpstr>PROBLEM STATEMENT</vt:lpstr>
      <vt:lpstr>PROBLEM STATEMENT</vt:lpstr>
      <vt:lpstr>REQUIREMENT ANALYSIS FOR PROJECT IMPLEMENTATION</vt:lpstr>
      <vt:lpstr>FUNCTIONAL REQUIREMENTS</vt:lpstr>
      <vt:lpstr>PowerPoint Presentation</vt:lpstr>
      <vt:lpstr>PowerPoint Presentation</vt:lpstr>
      <vt:lpstr>PowerPoint Presentation</vt:lpstr>
      <vt:lpstr>NON-FUNCTIONAL REQUIREMENTS</vt:lpstr>
      <vt:lpstr>Non-Functional Requirements for Callify</vt:lpstr>
      <vt:lpstr>PowerPoint Presentation</vt:lpstr>
      <vt:lpstr>SOFTWARE REQUIREMENTS</vt:lpstr>
      <vt:lpstr>PowerPoint Presentation</vt:lpstr>
      <vt:lpstr>PowerPoint Presentation</vt:lpstr>
      <vt:lpstr>HARDWARE REQUIREMENTS</vt:lpstr>
      <vt:lpstr>PowerPoint Presentation</vt:lpstr>
      <vt:lpstr>PROPOSED METHODOLOGY</vt:lpstr>
      <vt:lpstr>PROPOSED METHODOLOGY</vt:lpstr>
      <vt:lpstr>Step-by-Step Methodology</vt:lpstr>
      <vt:lpstr>Implementation Algorithm</vt:lpstr>
      <vt:lpstr>PowerPoint Presentation</vt:lpstr>
      <vt:lpstr>Technical Advantages</vt:lpstr>
      <vt:lpstr>Data Flow Diagram</vt:lpstr>
      <vt:lpstr>Limitations</vt:lpstr>
      <vt:lpstr>Solutions for Limitations</vt:lpstr>
      <vt:lpstr>CHAPTER-2:  PROJECT DESIGN SECTION</vt:lpstr>
      <vt:lpstr>EXPLANATION OF PROJECT MODULES IDENTIFIED</vt:lpstr>
      <vt:lpstr>PROJECT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UML DIAGRAMS</vt:lpstr>
      <vt:lpstr>UML DIAGRAMS</vt:lpstr>
      <vt:lpstr>PowerPoint Presentation</vt:lpstr>
      <vt:lpstr>PowerPoint Presentation</vt:lpstr>
      <vt:lpstr>PowerPoint Presentation</vt:lpstr>
      <vt:lpstr>PowerPoint Presentation</vt:lpstr>
      <vt:lpstr>CHAPTER-3:  PROJECT IMPLEMENTATION SECTION</vt:lpstr>
      <vt:lpstr>DETAILS OF PROJECT MODULES IMPLEMENTED</vt:lpstr>
      <vt:lpstr>DETAILS OF PROJECT MODULES IMPLEMENTED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CHAPER-4:  PROJECT DEMONSTRATION SECTION</vt:lpstr>
      <vt:lpstr>DETAILS OF PROJECT DEMONSTRATION</vt:lpstr>
      <vt:lpstr>DETAILS OF PROJECT 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CHAPTER-5: TESTING SECTION</vt:lpstr>
      <vt:lpstr>DETAILS OF TESTING &amp; TESTING RESULTS</vt:lpstr>
      <vt:lpstr>DETAILS OF TESTING &amp; TESTING RESULTS</vt:lpstr>
      <vt:lpstr>DETAILS OF TESTING &amp; TESTING RESULTS</vt:lpstr>
      <vt:lpstr>PowerPoint Presentation</vt:lpstr>
      <vt:lpstr>CHAPTER-6: CONCLUSION &amp; FUTURE SCOPE</vt:lpstr>
      <vt:lpstr>CONCLUSION &amp; FUTURE SCOPE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QUANTITATIVE APPROACH FOR DETERMINING BREAST CANCER USING RADIO FREQUENCY AND MAXIMUM MEAN DISCREPANCY</dc:title>
  <dc:creator>nisarg ns</dc:creator>
  <cp:lastModifiedBy>ANISH KUMAR</cp:lastModifiedBy>
  <cp:revision>285</cp:revision>
  <dcterms:created xsi:type="dcterms:W3CDTF">2018-02-24T18:55:40Z</dcterms:created>
  <dcterms:modified xsi:type="dcterms:W3CDTF">2024-11-28T00:35:31Z</dcterms:modified>
</cp:coreProperties>
</file>